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1" r:id="rId5"/>
    <p:sldMasterId id="2147483692" r:id="rId6"/>
    <p:sldMasterId id="214748369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Maryam Meghdadi"/>
  <p:cmAuthor clrIdx="1" id="1" initials="" lastIdx="3" name="Mohammad Sadegh Akhondzade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26" Type="http://schemas.openxmlformats.org/officeDocument/2006/relationships/font" Target="fonts/Raleway-regular.fntdata"/><Relationship Id="rId25" Type="http://schemas.openxmlformats.org/officeDocument/2006/relationships/slide" Target="slides/slide17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aleway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3.xml"/><Relationship Id="rId33" Type="http://schemas.openxmlformats.org/officeDocument/2006/relationships/font" Target="fonts/Lato-boldItalic.fntdata"/><Relationship Id="rId10" Type="http://schemas.openxmlformats.org/officeDocument/2006/relationships/slide" Target="slides/slide2.xml"/><Relationship Id="rId32" Type="http://schemas.openxmlformats.org/officeDocument/2006/relationships/font" Target="fonts/Lato-italic.fntdata"/><Relationship Id="rId13" Type="http://schemas.openxmlformats.org/officeDocument/2006/relationships/slide" Target="slides/slide5.xml"/><Relationship Id="rId35" Type="http://schemas.openxmlformats.org/officeDocument/2006/relationships/font" Target="fonts/Comfortaa-bold.fntdata"/><Relationship Id="rId12" Type="http://schemas.openxmlformats.org/officeDocument/2006/relationships/slide" Target="slides/slide4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5-03T17:26:39.660">
    <p:pos x="178" y="-14"/>
    <p:text>تیترش خوب نیس</p:text>
  </p:cm>
  <p:cm authorId="1" idx="1" dt="2019-05-03T16:32:44.671">
    <p:pos x="178" y="-14"/>
    <p:text>خوب نظرت خودت چیه ؟</p:text>
  </p:cm>
  <p:cm authorId="0" idx="2" dt="2019-05-03T16:42:50.296">
    <p:pos x="178" y="-14"/>
    <p:text>parameter initialization ya ye hamchin chizi</p:text>
  </p:cm>
  <p:cm authorId="1" idx="2" dt="2019-05-03T16:47:09.421">
    <p:pos x="178" y="-14"/>
    <p:text>این چطوره</p:text>
  </p:cm>
  <p:cm authorId="1" idx="3" dt="2019-05-03T16:47:14.319">
    <p:pos x="178" y="-14"/>
    <p:text>؟</p:text>
  </p:cm>
  <p:cm authorId="0" idx="3" dt="2019-05-03T17:26:39.660">
    <p:pos x="178" y="-14"/>
    <p:text>اوکی. تو اسلایدا اسمی از backpropagation نمیاری؟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8e3532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8e3532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6fd5825c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6fd5825c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6fd5825c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6fd5825c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6fd5825c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6fd5825c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6fd5825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6fd5825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6fd5825c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6fd5825c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6fd5825c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6fd5825c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6fd5825c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6fd5825c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6fd5825c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6fd5825c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8e353204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8e353204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6fd5825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6fd5825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152d27e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152d27e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6fd5825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6fd5825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152d27e7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152d27e7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6fd5825c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6fd5825c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6fd5825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6fd5825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6fd5825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6fd5825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2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113" name="Google Shape;113;p2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185C5"/>
                </a:solidFill>
              </a:defRPr>
            </a:lvl1pPr>
            <a:lvl2pPr lvl="1" rtl="0">
              <a:buNone/>
              <a:defRPr>
                <a:solidFill>
                  <a:srgbClr val="2185C5"/>
                </a:solidFill>
              </a:defRPr>
            </a:lvl2pPr>
            <a:lvl3pPr lvl="2" rtl="0">
              <a:buNone/>
              <a:defRPr>
                <a:solidFill>
                  <a:srgbClr val="2185C5"/>
                </a:solidFill>
              </a:defRPr>
            </a:lvl3pPr>
            <a:lvl4pPr lvl="3" rtl="0">
              <a:buNone/>
              <a:defRPr>
                <a:solidFill>
                  <a:srgbClr val="2185C5"/>
                </a:solidFill>
              </a:defRPr>
            </a:lvl4pPr>
            <a:lvl5pPr lvl="4" rtl="0">
              <a:buNone/>
              <a:defRPr>
                <a:solidFill>
                  <a:srgbClr val="2185C5"/>
                </a:solidFill>
              </a:defRPr>
            </a:lvl5pPr>
            <a:lvl6pPr lvl="5" rtl="0">
              <a:buNone/>
              <a:defRPr>
                <a:solidFill>
                  <a:srgbClr val="2185C5"/>
                </a:solidFill>
              </a:defRPr>
            </a:lvl6pPr>
            <a:lvl7pPr lvl="6" rtl="0">
              <a:buNone/>
              <a:defRPr>
                <a:solidFill>
                  <a:srgbClr val="2185C5"/>
                </a:solidFill>
              </a:defRPr>
            </a:lvl7pPr>
            <a:lvl8pPr lvl="7" rtl="0">
              <a:buNone/>
              <a:defRPr>
                <a:solidFill>
                  <a:srgbClr val="2185C5"/>
                </a:solidFill>
              </a:defRPr>
            </a:lvl8pPr>
            <a:lvl9pPr lvl="8" rtl="0">
              <a:buNone/>
              <a:defRPr>
                <a:solidFill>
                  <a:srgbClr val="2185C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rgbClr val="2185C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3" name="Google Shape;133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9" name="Google Shape;14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▷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59" name="Google Shape;159;p28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1" name="Google Shape;171;p29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4" name="Google Shape;17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5" name="Google Shape;185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6" name="Google Shape;196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3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214" name="Google Shape;214;p33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3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5" name="Google Shape;225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3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8" name="Google Shape;238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9" name="Google Shape;249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3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3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0" name="Google Shape;260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1" name="Google Shape;271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4" name="Google Shape;274;p3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3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3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90" name="Google Shape;290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40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4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4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3" name="Google Shape;313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4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i="1"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i="1"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i="1"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i="1"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i="1"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 i="1"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 i="1"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 i="1"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i="1"/>
            </a:lvl9pPr>
          </a:lstStyle>
          <a:p/>
        </p:txBody>
      </p:sp>
      <p:sp>
        <p:nvSpPr>
          <p:cNvPr id="323" name="Google Shape;323;p4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32" name="Google Shape;332;p45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33" name="Google Shape;333;p45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34" name="Google Shape;334;p4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gif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ctrTitle"/>
          </p:nvPr>
        </p:nvSpPr>
        <p:spPr>
          <a:xfrm>
            <a:off x="349825" y="2935825"/>
            <a:ext cx="86313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An Introduction to </a:t>
            </a:r>
            <a:endParaRPr sz="3600">
              <a:solidFill>
                <a:srgbClr val="F2025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Neural Networks &amp; Deep Learning</a:t>
            </a:r>
            <a:endParaRPr sz="3600"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sp>
        <p:nvSpPr>
          <p:cNvPr id="411" name="Google Shape;41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5" y="1063400"/>
            <a:ext cx="3440375" cy="16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5" y="1122900"/>
            <a:ext cx="30861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6"/>
          <p:cNvPicPr preferRelativeResize="0"/>
          <p:nvPr/>
        </p:nvPicPr>
        <p:blipFill rotWithShape="1">
          <a:blip r:embed="rId5">
            <a:alphaModFix/>
          </a:blip>
          <a:srcRect b="0" l="0" r="49013" t="0"/>
          <a:stretch/>
        </p:blipFill>
        <p:spPr>
          <a:xfrm>
            <a:off x="969900" y="2691400"/>
            <a:ext cx="2703626" cy="21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 txBox="1"/>
          <p:nvPr/>
        </p:nvSpPr>
        <p:spPr>
          <a:xfrm>
            <a:off x="1920925" y="4618775"/>
            <a:ext cx="548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Relu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 rotWithShape="1">
          <a:blip r:embed="rId5">
            <a:alphaModFix/>
          </a:blip>
          <a:srcRect b="0" l="51765" r="0" t="0"/>
          <a:stretch/>
        </p:blipFill>
        <p:spPr>
          <a:xfrm>
            <a:off x="5502331" y="2687350"/>
            <a:ext cx="2557698" cy="21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 txBox="1"/>
          <p:nvPr/>
        </p:nvSpPr>
        <p:spPr>
          <a:xfrm>
            <a:off x="6035725" y="4618775"/>
            <a:ext cx="1139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Leaky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Relu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62" y="682400"/>
            <a:ext cx="8058988" cy="43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7"/>
          <p:cNvSpPr txBox="1"/>
          <p:nvPr>
            <p:ph type="title"/>
          </p:nvPr>
        </p:nvSpPr>
        <p:spPr>
          <a:xfrm>
            <a:off x="131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function</a:t>
            </a:r>
            <a:endParaRPr/>
          </a:p>
        </p:txBody>
      </p:sp>
      <p:sp>
        <p:nvSpPr>
          <p:cNvPr id="430" name="Google Shape;43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\sigma(z)_{j}=\frac{e^{z_{j}}}{\sum_{k=1}^{K} e^{z_{k}}} \text { for } j=1, \cdots, K" id="431" name="Google Shape;431;p5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47" y="2302600"/>
            <a:ext cx="8378052" cy="11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/>
          <p:nvPr>
            <p:ph type="title"/>
          </p:nvPr>
        </p:nvSpPr>
        <p:spPr>
          <a:xfrm>
            <a:off x="704433" y="116500"/>
            <a:ext cx="6618900" cy="7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437" name="Google Shape;43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25" y="2816640"/>
            <a:ext cx="8409000" cy="224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67" y="780980"/>
            <a:ext cx="8330958" cy="215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type="title"/>
          </p:nvPr>
        </p:nvSpPr>
        <p:spPr>
          <a:xfrm>
            <a:off x="5889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445" name="Google Shape;445;p60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5" y="809613"/>
            <a:ext cx="827722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Neural Network</a:t>
            </a:r>
            <a:endParaRPr/>
          </a:p>
        </p:txBody>
      </p:sp>
      <p:sp>
        <p:nvSpPr>
          <p:cNvPr id="453" name="Google Shape;45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1424325"/>
            <a:ext cx="8271051" cy="2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and Sequence</a:t>
            </a:r>
            <a:endParaRPr/>
          </a:p>
        </p:txBody>
      </p:sp>
      <p:sp>
        <p:nvSpPr>
          <p:cNvPr id="460" name="Google Shape;46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0" y="1786152"/>
            <a:ext cx="8528899" cy="26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>
            <p:ph type="title"/>
          </p:nvPr>
        </p:nvSpPr>
        <p:spPr>
          <a:xfrm>
            <a:off x="3603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GAN</a:t>
            </a:r>
            <a:endParaRPr/>
          </a:p>
        </p:txBody>
      </p:sp>
      <p:sp>
        <p:nvSpPr>
          <p:cNvPr id="467" name="Google Shape;46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975" y="414351"/>
            <a:ext cx="6111525" cy="45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527" r="0" t="1127"/>
          <a:stretch/>
        </p:blipFill>
        <p:spPr>
          <a:xfrm>
            <a:off x="420275" y="92350"/>
            <a:ext cx="8420874" cy="49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07" y="1122382"/>
            <a:ext cx="7199275" cy="38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3">
            <a:alphaModFix/>
          </a:blip>
          <a:srcRect b="0" l="1418" r="1418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373" name="Google Shape;37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60" y="1049858"/>
            <a:ext cx="8043265" cy="39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881"/>
            <a:ext cx="9143998" cy="410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In</a:t>
            </a:r>
            <a:endParaRPr/>
          </a:p>
        </p:txBody>
      </p:sp>
      <p:sp>
        <p:nvSpPr>
          <p:cNvPr id="389" name="Google Shape;38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50" y="899582"/>
            <a:ext cx="6462599" cy="417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2841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</a:t>
            </a:r>
            <a:endParaRPr/>
          </a:p>
        </p:txBody>
      </p:sp>
      <p:sp>
        <p:nvSpPr>
          <p:cNvPr id="396" name="Google Shape;39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9625"/>
            <a:ext cx="9105476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title"/>
          </p:nvPr>
        </p:nvSpPr>
        <p:spPr>
          <a:xfrm>
            <a:off x="588900" y="-22600"/>
            <a:ext cx="7131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Gradient </a:t>
            </a:r>
            <a:r>
              <a:rPr lang="en"/>
              <a:t>Descent</a:t>
            </a:r>
            <a:endParaRPr/>
          </a:p>
        </p:txBody>
      </p:sp>
      <p:sp>
        <p:nvSpPr>
          <p:cNvPr id="403" name="Google Shape;403;p5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5"/>
          <p:cNvPicPr preferRelativeResize="0"/>
          <p:nvPr/>
        </p:nvPicPr>
        <p:blipFill rotWithShape="1">
          <a:blip r:embed="rId3">
            <a:alphaModFix/>
          </a:blip>
          <a:srcRect b="0" l="0" r="0" t="15318"/>
          <a:stretch/>
        </p:blipFill>
        <p:spPr>
          <a:xfrm>
            <a:off x="117000" y="876150"/>
            <a:ext cx="9026999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31327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